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4" r:id="rId3"/>
    <p:sldId id="272" r:id="rId4"/>
    <p:sldId id="283" r:id="rId5"/>
    <p:sldId id="277" r:id="rId6"/>
    <p:sldId id="261" r:id="rId7"/>
    <p:sldId id="270" r:id="rId8"/>
    <p:sldId id="278" r:id="rId9"/>
    <p:sldId id="284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FzLIs7PNXmOzn32q0BZAw==" hashData="0+OidAYrCnkQ+NFOnnkD2l6Gix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61"/>
    <a:srgbClr val="6EBE47"/>
    <a:srgbClr val="000000"/>
    <a:srgbClr val="008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7" autoAdjust="0"/>
    <p:restoredTop sz="89029" autoAdjust="0"/>
  </p:normalViewPr>
  <p:slideViewPr>
    <p:cSldViewPr snapToGrid="0" snapToObjects="1">
      <p:cViewPr varScale="1">
        <p:scale>
          <a:sx n="100" d="100"/>
          <a:sy n="100" d="100"/>
        </p:scale>
        <p:origin x="-24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CD8E64-372A-4A28-87F9-5F15E0352C43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B7718B-EEB8-450F-8061-89F765AF9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2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1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8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Cloze</a:t>
            </a:r>
            <a:r>
              <a:rPr lang="en-US" baseline="0" dirty="0" smtClean="0"/>
              <a:t> Control Not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frame provides</a:t>
            </a:r>
            <a:r>
              <a:rPr lang="en-US" baseline="0" dirty="0" smtClean="0"/>
              <a:t> more insulation, less frame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1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718B-EEB8-450F-8061-89F765AF91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899315"/>
            <a:ext cx="3609975" cy="34052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55638" y="1239839"/>
            <a:ext cx="3609975" cy="24281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265613" y="4572000"/>
            <a:ext cx="4878387" cy="38417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Master Title</a:t>
            </a:r>
          </a:p>
        </p:txBody>
      </p:sp>
    </p:spTree>
    <p:extLst>
      <p:ext uri="{BB962C8B-B14F-4D97-AF65-F5344CB8AC3E}">
        <p14:creationId xmlns:p14="http://schemas.microsoft.com/office/powerpoint/2010/main" val="172485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33958"/>
            <a:ext cx="8229600" cy="39922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63650"/>
            <a:ext cx="8229600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97626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1322"/>
            <a:ext cx="4038600" cy="3914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1322"/>
            <a:ext cx="4038600" cy="3914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63650"/>
            <a:ext cx="8229600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87277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51202" y="1369786"/>
            <a:ext cx="3881367" cy="291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906026" y="2133958"/>
            <a:ext cx="3780774" cy="399220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906026" y="1446828"/>
            <a:ext cx="3780774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6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E7B-85C4-9341-AD5E-D61C1CB72AC3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03FC-93CC-744F-B789-7167B6409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Infinity 060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Slimmer, Elegant Edge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Style of Zero Energy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265613" y="4956175"/>
            <a:ext cx="4878387" cy="387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07602" y="4698042"/>
            <a:ext cx="4816099" cy="155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Order Infinity 060 Today </a:t>
            </a:r>
            <a:r>
              <a:rPr lang="en-US" dirty="0" smtClean="0">
                <a:solidFill>
                  <a:prstClr val="black"/>
                </a:solidFill>
              </a:rPr>
              <a:t>www.anthonyintl.com 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or by calling 800-772-0900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81" y="4940702"/>
            <a:ext cx="4359813" cy="11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273" y="1391521"/>
            <a:ext cx="3844636" cy="3843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51698" y="1831805"/>
            <a:ext cx="2442170" cy="1146162"/>
          </a:xfrm>
          <a:prstGeom prst="wedgeRectCallout">
            <a:avLst>
              <a:gd name="adj1" fmla="val 68361"/>
              <a:gd name="adj2" fmla="val 45487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Clean, contemporary all-</a:t>
            </a:r>
            <a:r>
              <a:rPr lang="en-US" dirty="0" smtClean="0"/>
              <a:t>glass surface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690841" y="3977863"/>
            <a:ext cx="2303366" cy="1257545"/>
          </a:xfrm>
          <a:prstGeom prst="wedgeRectCallout">
            <a:avLst>
              <a:gd name="adj1" fmla="val -60212"/>
              <a:gd name="adj2" fmla="val 22885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Slim </a:t>
            </a:r>
            <a:r>
              <a:rPr lang="en-US" sz="2000" dirty="0" smtClean="0"/>
              <a:t>painted border for increased </a:t>
            </a:r>
            <a:r>
              <a:rPr lang="en-US" sz="2000" dirty="0"/>
              <a:t>product visibility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67309" y="3148524"/>
            <a:ext cx="2442170" cy="1257545"/>
          </a:xfrm>
          <a:prstGeom prst="wedgeRectCallout">
            <a:avLst>
              <a:gd name="adj1" fmla="val 67942"/>
              <a:gd name="adj2" fmla="val 19574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No door or glass heat for lower operational and maintenance costs</a:t>
            </a:r>
            <a:endParaRPr lang="en-US" sz="2000" dirty="0"/>
          </a:p>
        </p:txBody>
      </p:sp>
      <p:sp>
        <p:nvSpPr>
          <p:cNvPr id="16" name="Rectangular Callout 15"/>
          <p:cNvSpPr/>
          <p:nvPr/>
        </p:nvSpPr>
        <p:spPr>
          <a:xfrm>
            <a:off x="6690841" y="1391521"/>
            <a:ext cx="2303366" cy="1146162"/>
          </a:xfrm>
          <a:prstGeom prst="wedgeRectCallout">
            <a:avLst>
              <a:gd name="adj1" fmla="val -60495"/>
              <a:gd name="adj2" fmla="val 22050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Available in aluminum or plastic frame options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690841" y="2708240"/>
            <a:ext cx="2303366" cy="1146162"/>
          </a:xfrm>
          <a:prstGeom prst="wedgeRectCallout">
            <a:avLst>
              <a:gd name="adj1" fmla="val -60495"/>
              <a:gd name="adj2" fmla="val 22050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Up to 50% more energy savings with plastic frame</a:t>
            </a:r>
            <a:r>
              <a:rPr lang="en-US" sz="1600" baseline="30000" dirty="0"/>
              <a:t>1</a:t>
            </a:r>
            <a:r>
              <a:rPr lang="en-US" dirty="0" smtClean="0"/>
              <a:t> vs. aluminum frame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68067" y="5878211"/>
            <a:ext cx="1617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 smtClean="0"/>
              <a:t>Only for cooler reach-in cases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296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Cooler </a:t>
            </a:r>
            <a:r>
              <a:rPr lang="en-US" dirty="0" smtClean="0">
                <a:solidFill>
                  <a:schemeClr val="bg1"/>
                </a:solidFill>
              </a:rPr>
              <a:t>Application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87" y="974722"/>
            <a:ext cx="3610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45861"/>
                </a:solidFill>
              </a:rPr>
              <a:t>Aluminum Frame</a:t>
            </a:r>
          </a:p>
          <a:p>
            <a:r>
              <a:rPr lang="en-US" sz="1400" b="1" dirty="0">
                <a:solidFill>
                  <a:srgbClr val="6EBE47"/>
                </a:solidFill>
              </a:rPr>
              <a:t>C</a:t>
            </a:r>
            <a:r>
              <a:rPr lang="en-US" sz="1400" b="1" dirty="0" smtClean="0">
                <a:solidFill>
                  <a:srgbClr val="6EBE47"/>
                </a:solidFill>
              </a:rPr>
              <a:t>ooler Walk-In or Reach-In Cases</a:t>
            </a:r>
            <a:endParaRPr lang="en-US" sz="1400" dirty="0">
              <a:solidFill>
                <a:srgbClr val="6EBE4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4986" y="994889"/>
            <a:ext cx="2891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545861"/>
                </a:solidFill>
              </a:rPr>
              <a:t>Plastic </a:t>
            </a:r>
            <a:r>
              <a:rPr lang="en-US" sz="1400" b="1" dirty="0" smtClean="0">
                <a:solidFill>
                  <a:srgbClr val="545861"/>
                </a:solidFill>
              </a:rPr>
              <a:t>Frame</a:t>
            </a:r>
          </a:p>
          <a:p>
            <a:r>
              <a:rPr lang="en-US" sz="1400" b="1" dirty="0" smtClean="0">
                <a:solidFill>
                  <a:srgbClr val="6EBE47"/>
                </a:solidFill>
              </a:rPr>
              <a:t>Cooler </a:t>
            </a:r>
            <a:r>
              <a:rPr lang="en-US" sz="1400" b="1" dirty="0">
                <a:solidFill>
                  <a:srgbClr val="6EBE47"/>
                </a:solidFill>
              </a:rPr>
              <a:t>Reach-In Cases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343400" y="994889"/>
            <a:ext cx="0" cy="5281436"/>
          </a:xfrm>
          <a:prstGeom prst="line">
            <a:avLst/>
          </a:prstGeom>
          <a:ln>
            <a:solidFill>
              <a:srgbClr val="6EBE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986" y="1583983"/>
            <a:ext cx="3938424" cy="2989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1" y="1594309"/>
            <a:ext cx="3837007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Infinity 060 </a:t>
            </a:r>
            <a:r>
              <a:rPr lang="en-US" dirty="0">
                <a:solidFill>
                  <a:schemeClr val="bg1"/>
                </a:solidFill>
              </a:rPr>
              <a:t>at 365 by Wholefoods Market™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4283"/>
            <a:ext cx="9144000" cy="5448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367280"/>
            <a:ext cx="9143999" cy="4428065"/>
          </a:xfrm>
          <a:prstGeom prst="rect">
            <a:avLst/>
          </a:prstGeom>
          <a:solidFill>
            <a:srgbClr val="545861">
              <a:alpha val="90000"/>
            </a:srgbClr>
          </a:solidFill>
          <a:ln>
            <a:noFill/>
          </a:ln>
          <a:extLst/>
        </p:spPr>
        <p:txBody>
          <a:bodyPr anchor="ctr"/>
          <a:lstStyle>
            <a:defPPr>
              <a:defRPr lang="en-US"/>
            </a:defPPr>
            <a:lvl1pPr marL="171450" indent="-171450" eaLnBrk="0" hangingPunct="0">
              <a:spcBef>
                <a:spcPts val="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prstClr val="white"/>
                </a:solidFill>
              </a:rPr>
              <a:t>7% </a:t>
            </a:r>
            <a:r>
              <a:rPr lang="en-US" sz="6000" dirty="0" smtClean="0">
                <a:solidFill>
                  <a:prstClr val="white"/>
                </a:solidFill>
              </a:rPr>
              <a:t>Increased Merchandising Visibility</a:t>
            </a:r>
            <a:endParaRPr lang="en-US"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/>
              <a:t>Differences</a:t>
            </a:r>
            <a:r>
              <a:rPr lang="en-US" dirty="0" smtClean="0">
                <a:solidFill>
                  <a:schemeClr val="bg1"/>
                </a:solidFill>
              </a:rPr>
              <a:t> of Infinity Series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1253" y="6125123"/>
            <a:ext cx="226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30000" dirty="0" smtClean="0">
                <a:latin typeface="Calibri"/>
                <a:cs typeface="Calibri"/>
              </a:rPr>
              <a:t>1</a:t>
            </a:r>
            <a:r>
              <a:rPr lang="en-US" sz="800" dirty="0" smtClean="0">
                <a:latin typeface="Calibri"/>
                <a:cs typeface="Calibri"/>
              </a:rPr>
              <a:t>Nominal size is 0.60”, actual size is 0.62”</a:t>
            </a: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8883" y="1184533"/>
            <a:ext cx="127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EBE47"/>
                </a:solidFill>
              </a:rPr>
              <a:t>Infinity 060</a:t>
            </a:r>
            <a:endParaRPr lang="en-US" dirty="0">
              <a:solidFill>
                <a:srgbClr val="6EBE4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806" y="1197898"/>
            <a:ext cx="127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EBE47"/>
                </a:solidFill>
              </a:rPr>
              <a:t>Infinity 090</a:t>
            </a:r>
            <a:endParaRPr lang="en-US" dirty="0">
              <a:solidFill>
                <a:srgbClr val="6EBE47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96387" y="1154294"/>
            <a:ext cx="0" cy="5152814"/>
          </a:xfrm>
          <a:prstGeom prst="line">
            <a:avLst/>
          </a:prstGeom>
          <a:ln>
            <a:solidFill>
              <a:srgbClr val="6EBE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883" y="1665901"/>
            <a:ext cx="3097200" cy="206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884" y="3856716"/>
            <a:ext cx="3097199" cy="2064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21" y="1657200"/>
            <a:ext cx="3097200" cy="206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23" y="3856716"/>
            <a:ext cx="3097198" cy="206479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178153" y="2979510"/>
            <a:ext cx="989209" cy="269315"/>
            <a:chOff x="1600111" y="3566743"/>
            <a:chExt cx="1764251" cy="480323"/>
          </a:xfrm>
        </p:grpSpPr>
        <p:sp>
          <p:nvSpPr>
            <p:cNvPr id="20" name="Rounded Rectangle 19"/>
            <p:cNvSpPr/>
            <p:nvPr/>
          </p:nvSpPr>
          <p:spPr>
            <a:xfrm>
              <a:off x="1600111" y="3566743"/>
              <a:ext cx="985338" cy="480323"/>
            </a:xfrm>
            <a:prstGeom prst="roundRect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Gotham Medium" pitchFamily="50" charset="0"/>
                  <a:cs typeface="Gotham Medium" pitchFamily="50" charset="0"/>
                </a:rPr>
                <a:t>0.60”</a:t>
              </a:r>
              <a:endParaRPr lang="en-US" sz="900" dirty="0">
                <a:latin typeface="Gotham Medium" pitchFamily="50" charset="0"/>
                <a:cs typeface="Gotham Medium" pitchFamily="50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382241" y="3806904"/>
              <a:ext cx="902825" cy="1"/>
            </a:xfrm>
            <a:prstGeom prst="straightConnector1">
              <a:avLst/>
            </a:prstGeom>
            <a:solidFill>
              <a:srgbClr val="008A52"/>
            </a:solidFill>
            <a:ln w="28575">
              <a:solidFill>
                <a:srgbClr val="008A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217333" y="3730701"/>
              <a:ext cx="147029" cy="147029"/>
            </a:xfrm>
            <a:prstGeom prst="ellipse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4123" y="2815997"/>
            <a:ext cx="989209" cy="269315"/>
            <a:chOff x="1600111" y="3566743"/>
            <a:chExt cx="1764251" cy="480323"/>
          </a:xfrm>
        </p:grpSpPr>
        <p:sp>
          <p:nvSpPr>
            <p:cNvPr id="24" name="Rounded Rectangle 23"/>
            <p:cNvSpPr/>
            <p:nvPr/>
          </p:nvSpPr>
          <p:spPr>
            <a:xfrm>
              <a:off x="1600111" y="3566743"/>
              <a:ext cx="985338" cy="480323"/>
            </a:xfrm>
            <a:prstGeom prst="roundRect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Gotham Medium" pitchFamily="50" charset="0"/>
                  <a:cs typeface="Gotham Medium" pitchFamily="50" charset="0"/>
                </a:rPr>
                <a:t>0.90”</a:t>
              </a:r>
              <a:endParaRPr lang="en-US" sz="900" dirty="0">
                <a:latin typeface="Gotham Medium" pitchFamily="50" charset="0"/>
                <a:cs typeface="Gotham Medium" pitchFamily="50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382241" y="3806904"/>
              <a:ext cx="902825" cy="1"/>
            </a:xfrm>
            <a:prstGeom prst="straightConnector1">
              <a:avLst/>
            </a:prstGeom>
            <a:solidFill>
              <a:srgbClr val="008A52"/>
            </a:solidFill>
            <a:ln w="28575">
              <a:solidFill>
                <a:srgbClr val="008A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217333" y="3730701"/>
              <a:ext cx="147029" cy="147029"/>
            </a:xfrm>
            <a:prstGeom prst="ellipse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6533" y="4601304"/>
            <a:ext cx="1343909" cy="337849"/>
            <a:chOff x="626533" y="4601304"/>
            <a:chExt cx="1343909" cy="337849"/>
          </a:xfrm>
        </p:grpSpPr>
        <p:sp>
          <p:nvSpPr>
            <p:cNvPr id="28" name="Rounded Rectangle 27"/>
            <p:cNvSpPr/>
            <p:nvPr/>
          </p:nvSpPr>
          <p:spPr>
            <a:xfrm>
              <a:off x="626533" y="4601304"/>
              <a:ext cx="907175" cy="337849"/>
            </a:xfrm>
            <a:prstGeom prst="roundRect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Gotham Medium" pitchFamily="50" charset="0"/>
                  <a:cs typeface="Gotham Medium" pitchFamily="50" charset="0"/>
                </a:rPr>
                <a:t>Door Gasket</a:t>
              </a:r>
              <a:endParaRPr lang="en-US" sz="900" dirty="0">
                <a:latin typeface="Gotham Medium" pitchFamily="50" charset="0"/>
                <a:cs typeface="Gotham Medium" pitchFamily="50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419770" y="4735962"/>
              <a:ext cx="506211" cy="1"/>
            </a:xfrm>
            <a:prstGeom prst="straightConnector1">
              <a:avLst/>
            </a:prstGeom>
            <a:solidFill>
              <a:srgbClr val="008A52"/>
            </a:solidFill>
            <a:ln w="28575">
              <a:solidFill>
                <a:srgbClr val="008A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888003" y="4693235"/>
              <a:ext cx="82439" cy="82439"/>
            </a:xfrm>
            <a:prstGeom prst="ellipse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78988" y="4794170"/>
            <a:ext cx="1343909" cy="340863"/>
            <a:chOff x="5869795" y="4775674"/>
            <a:chExt cx="1343909" cy="340863"/>
          </a:xfrm>
        </p:grpSpPr>
        <p:sp>
          <p:nvSpPr>
            <p:cNvPr id="32" name="Rounded Rectangle 31"/>
            <p:cNvSpPr/>
            <p:nvPr/>
          </p:nvSpPr>
          <p:spPr>
            <a:xfrm>
              <a:off x="5869795" y="4775674"/>
              <a:ext cx="907175" cy="340863"/>
            </a:xfrm>
            <a:prstGeom prst="roundRect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Gotham Medium" pitchFamily="50" charset="0"/>
                  <a:cs typeface="Gotham Medium" pitchFamily="50" charset="0"/>
                </a:rPr>
                <a:t>Frame Gasket</a:t>
              </a:r>
              <a:endParaRPr lang="en-US" sz="900" dirty="0">
                <a:latin typeface="Gotham Medium" pitchFamily="50" charset="0"/>
                <a:cs typeface="Gotham Medium" pitchFamily="50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6663032" y="4981880"/>
              <a:ext cx="506211" cy="1"/>
            </a:xfrm>
            <a:prstGeom prst="straightConnector1">
              <a:avLst/>
            </a:prstGeom>
            <a:solidFill>
              <a:srgbClr val="008A52"/>
            </a:solidFill>
            <a:ln w="28575">
              <a:solidFill>
                <a:srgbClr val="008A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131265" y="4939153"/>
              <a:ext cx="82439" cy="82439"/>
            </a:xfrm>
            <a:prstGeom prst="ellipse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34276" y="2388960"/>
            <a:ext cx="1237524" cy="309342"/>
            <a:chOff x="1734276" y="2388960"/>
            <a:chExt cx="1237524" cy="309342"/>
          </a:xfrm>
        </p:grpSpPr>
        <p:sp>
          <p:nvSpPr>
            <p:cNvPr id="37" name="Rounded Rectangle 36"/>
            <p:cNvSpPr/>
            <p:nvPr/>
          </p:nvSpPr>
          <p:spPr>
            <a:xfrm>
              <a:off x="2306481" y="2388960"/>
              <a:ext cx="665319" cy="309342"/>
            </a:xfrm>
            <a:prstGeom prst="roundRect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Gotham Medium" pitchFamily="50" charset="0"/>
                  <a:cs typeface="Gotham Medium" pitchFamily="50" charset="0"/>
                </a:rPr>
                <a:t>3 Pane</a:t>
              </a:r>
              <a:endParaRPr lang="en-US" sz="900" dirty="0">
                <a:latin typeface="Gotham Medium" pitchFamily="50" charset="0"/>
                <a:cs typeface="Gotham Medium" pitchFamily="50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1801090" y="2557884"/>
              <a:ext cx="506211" cy="1"/>
            </a:xfrm>
            <a:prstGeom prst="straightConnector1">
              <a:avLst/>
            </a:prstGeom>
            <a:solidFill>
              <a:srgbClr val="008A52"/>
            </a:solidFill>
            <a:ln w="28575">
              <a:solidFill>
                <a:srgbClr val="008A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734276" y="2516747"/>
              <a:ext cx="82439" cy="82439"/>
            </a:xfrm>
            <a:prstGeom prst="ellipse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62491" y="2520594"/>
            <a:ext cx="1237524" cy="309342"/>
            <a:chOff x="1734276" y="2388960"/>
            <a:chExt cx="1237524" cy="309342"/>
          </a:xfrm>
        </p:grpSpPr>
        <p:sp>
          <p:nvSpPr>
            <p:cNvPr id="42" name="Rounded Rectangle 41"/>
            <p:cNvSpPr/>
            <p:nvPr/>
          </p:nvSpPr>
          <p:spPr>
            <a:xfrm>
              <a:off x="2306481" y="2388960"/>
              <a:ext cx="665319" cy="309342"/>
            </a:xfrm>
            <a:prstGeom prst="roundRect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atin typeface="Gotham Medium" pitchFamily="50" charset="0"/>
                  <a:cs typeface="Gotham Medium" pitchFamily="50" charset="0"/>
                </a:rPr>
                <a:t>2 Pane</a:t>
              </a:r>
              <a:endParaRPr lang="en-US" sz="900" dirty="0">
                <a:latin typeface="Gotham Medium" pitchFamily="50" charset="0"/>
                <a:cs typeface="Gotham Medium" pitchFamily="50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1801090" y="2557884"/>
              <a:ext cx="506211" cy="1"/>
            </a:xfrm>
            <a:prstGeom prst="straightConnector1">
              <a:avLst/>
            </a:prstGeom>
            <a:solidFill>
              <a:srgbClr val="008A52"/>
            </a:solidFill>
            <a:ln w="28575">
              <a:solidFill>
                <a:srgbClr val="008A5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734276" y="2516747"/>
              <a:ext cx="82439" cy="82439"/>
            </a:xfrm>
            <a:prstGeom prst="ellipse">
              <a:avLst/>
            </a:prstGeom>
            <a:solidFill>
              <a:srgbClr val="008A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7309" y="149539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Infinity 060</a:t>
            </a:r>
          </a:p>
        </p:txBody>
      </p:sp>
    </p:spTree>
    <p:extLst>
      <p:ext uri="{BB962C8B-B14F-4D97-AF65-F5344CB8AC3E}">
        <p14:creationId xmlns:p14="http://schemas.microsoft.com/office/powerpoint/2010/main" val="12961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724" y="0"/>
            <a:ext cx="7171275" cy="944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Features </a:t>
            </a:r>
            <a:r>
              <a:rPr lang="en-US" dirty="0" smtClean="0">
                <a:solidFill>
                  <a:schemeClr val="bg1"/>
                </a:solidFill>
              </a:rPr>
              <a:t>&amp;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Applications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Aluminum Frame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2094" y="1057338"/>
            <a:ext cx="3727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EBE47"/>
                </a:solidFill>
              </a:rPr>
              <a:t>Standard Features: </a:t>
            </a:r>
            <a:endParaRPr lang="en-US" sz="1600" dirty="0">
              <a:solidFill>
                <a:srgbClr val="6EBE4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Zero </a:t>
            </a:r>
            <a:r>
              <a:rPr lang="en-US" sz="1600" dirty="0" smtClean="0"/>
              <a:t>Energy Door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Door Height: Up to 79”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Auto </a:t>
            </a:r>
            <a:r>
              <a:rPr lang="en-US" sz="1600" dirty="0"/>
              <a:t>Hold-Open &amp; Door Stop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Hinge Pin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Torque and Sag Adjust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Front-Loading Raceway and U-Shaped Mullion for Easy Service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Standard Shelving Kits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T-8 </a:t>
            </a:r>
            <a:r>
              <a:rPr lang="en-US" sz="1600" dirty="0" smtClean="0"/>
              <a:t>Lighting</a:t>
            </a:r>
            <a:endParaRPr lang="en-US" sz="16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25835" y="4353298"/>
            <a:ext cx="2863891" cy="6664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2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6EBE47"/>
                </a:solidFill>
                <a:latin typeface="+mn-lt"/>
              </a:rPr>
              <a:t>Applications: </a:t>
            </a:r>
            <a:endParaRPr lang="en-US" sz="1600" b="1" dirty="0" smtClean="0">
              <a:solidFill>
                <a:srgbClr val="6EBE47"/>
              </a:solidFill>
              <a:latin typeface="+mn-lt"/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Cooler Reach-In Cases and</a:t>
            </a:r>
            <a:br>
              <a:rPr lang="en-US" sz="1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Walk-In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32095" y="3720226"/>
            <a:ext cx="3727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6EBE47"/>
                </a:solidFill>
              </a:rPr>
              <a:t>Options</a:t>
            </a:r>
            <a:endParaRPr lang="en-US" sz="1600" dirty="0">
              <a:solidFill>
                <a:srgbClr val="6EBE4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Optimax </a:t>
            </a:r>
            <a:r>
              <a:rPr lang="en-US" sz="1600" dirty="0"/>
              <a:t>Pro 24 LED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Optimax </a:t>
            </a:r>
            <a:r>
              <a:rPr lang="en-US" sz="1600" dirty="0"/>
              <a:t>Shelf </a:t>
            </a:r>
            <a:r>
              <a:rPr lang="en-US" sz="1600" dirty="0" smtClean="0"/>
              <a:t>LED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Anti-Fog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Energy Controller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POM </a:t>
            </a:r>
            <a:r>
              <a:rPr lang="en-US" sz="1600" dirty="0"/>
              <a:t>Lock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French Door Swing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Advanced/Premium Shelving Kits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35" y="1172962"/>
            <a:ext cx="2690023" cy="3093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724" y="2283844"/>
            <a:ext cx="1664958" cy="856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726" y="1172962"/>
            <a:ext cx="1664956" cy="8562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309" y="149539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Infinity 060</a:t>
            </a:r>
          </a:p>
        </p:txBody>
      </p:sp>
    </p:spTree>
    <p:extLst>
      <p:ext uri="{BB962C8B-B14F-4D97-AF65-F5344CB8AC3E}">
        <p14:creationId xmlns:p14="http://schemas.microsoft.com/office/powerpoint/2010/main" val="17133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5451" y="4146998"/>
            <a:ext cx="3614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EBE47"/>
                </a:solidFill>
              </a:rPr>
              <a:t>Options</a:t>
            </a:r>
            <a:endParaRPr lang="en-US" sz="1600" dirty="0">
              <a:solidFill>
                <a:srgbClr val="6EBE4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Anti-Fog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407" y="2691639"/>
            <a:ext cx="1664958" cy="85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409" y="1580757"/>
            <a:ext cx="1664956" cy="856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0328" y="4734619"/>
            <a:ext cx="268754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6EBE47"/>
                </a:solidFill>
              </a:rPr>
              <a:t>Applications: 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/>
              <a:t>Cooler Reach</a:t>
            </a:r>
            <a:r>
              <a:rPr lang="en-US" sz="1600" b="1" dirty="0"/>
              <a:t>-In </a:t>
            </a:r>
            <a:r>
              <a:rPr lang="en-US" sz="1600" b="1" dirty="0" smtClean="0"/>
              <a:t>Cases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5015452" y="1482205"/>
            <a:ext cx="38184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EBE47"/>
                </a:solidFill>
              </a:rPr>
              <a:t>Standard Features</a:t>
            </a:r>
            <a:r>
              <a:rPr lang="en-US" sz="1600" b="1" dirty="0" smtClean="0">
                <a:solidFill>
                  <a:srgbClr val="6EBE47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Zero Energy Door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Door Height: Up to 67”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 smtClean="0"/>
              <a:t>Smaller Catalog Size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French Door Swing </a:t>
            </a:r>
            <a:r>
              <a:rPr lang="en-US" sz="1600" b="1" dirty="0" smtClean="0"/>
              <a:t>Only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No Shelves Included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Optimax Pro Plus LED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Spring Loaded </a:t>
            </a:r>
            <a:r>
              <a:rPr lang="en-US" sz="1600" b="1" dirty="0" smtClean="0"/>
              <a:t>Hinge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Auto Hold-Open and Door Stop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Torque and Sag Adjust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28" y="1578324"/>
            <a:ext cx="2687540" cy="30906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972724" y="0"/>
            <a:ext cx="7171275" cy="944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Features </a:t>
            </a:r>
            <a:r>
              <a:rPr lang="en-US" dirty="0" smtClean="0">
                <a:solidFill>
                  <a:schemeClr val="bg1"/>
                </a:solidFill>
              </a:rPr>
              <a:t>&amp;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Applications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Plastic </a:t>
            </a:r>
            <a:r>
              <a:rPr lang="en-US" dirty="0">
                <a:solidFill>
                  <a:srgbClr val="FFFFFF"/>
                </a:solidFill>
              </a:rPr>
              <a:t>Frame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1333870"/>
            <a:ext cx="9143999" cy="4428065"/>
          </a:xfrm>
          <a:prstGeom prst="rect">
            <a:avLst/>
          </a:prstGeom>
          <a:solidFill>
            <a:srgbClr val="545861">
              <a:alpha val="90000"/>
            </a:srgbClr>
          </a:solidFill>
          <a:ln>
            <a:noFill/>
          </a:ln>
          <a:extLst/>
        </p:spPr>
        <p:txBody>
          <a:bodyPr anchor="ctr"/>
          <a:lstStyle>
            <a:defPPr>
              <a:defRPr lang="en-US"/>
            </a:defPPr>
            <a:lvl1pPr marL="171450" indent="-171450" eaLnBrk="0" hangingPunct="0">
              <a:spcBef>
                <a:spcPts val="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/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marL="0" indent="0" algn="ctr">
              <a:buNone/>
            </a:pPr>
            <a:r>
              <a:rPr lang="en-US" sz="6000" dirty="0" smtClean="0">
                <a:solidFill>
                  <a:prstClr val="white"/>
                </a:solidFill>
              </a:rPr>
              <a:t>50</a:t>
            </a:r>
            <a:r>
              <a:rPr lang="en-US" sz="6000" dirty="0">
                <a:solidFill>
                  <a:prstClr val="white"/>
                </a:solidFill>
              </a:rPr>
              <a:t>% more energy savings with plastic </a:t>
            </a:r>
            <a:r>
              <a:rPr lang="en-US" sz="6000" dirty="0" smtClean="0">
                <a:solidFill>
                  <a:prstClr val="white"/>
                </a:solidFill>
              </a:rPr>
              <a:t>frame </a:t>
            </a:r>
            <a:r>
              <a:rPr lang="en-US" sz="6000" dirty="0">
                <a:solidFill>
                  <a:prstClr val="white"/>
                </a:solidFill>
              </a:rPr>
              <a:t>vs. aluminum frame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4675" y="5985933"/>
            <a:ext cx="2143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Plastic Frame: Only for cooler reach-in cases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309" y="149539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Infinity 060</a:t>
            </a:r>
          </a:p>
        </p:txBody>
      </p:sp>
    </p:spTree>
    <p:extLst>
      <p:ext uri="{BB962C8B-B14F-4D97-AF65-F5344CB8AC3E}">
        <p14:creationId xmlns:p14="http://schemas.microsoft.com/office/powerpoint/2010/main" val="13178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00" y="1142999"/>
            <a:ext cx="8584321" cy="477015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972724" y="0"/>
            <a:ext cx="7171275" cy="944283"/>
          </a:xfrm>
        </p:spPr>
        <p:txBody>
          <a:bodyPr>
            <a:normAutofit/>
          </a:bodyPr>
          <a:lstStyle/>
          <a:p>
            <a:r>
              <a:rPr lang="en-US" dirty="0" smtClean="0"/>
              <a:t>Plastic Frame </a:t>
            </a:r>
            <a:r>
              <a:rPr lang="en-US" dirty="0">
                <a:solidFill>
                  <a:schemeClr val="bg1"/>
                </a:solidFill>
              </a:rPr>
              <a:t>Energy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Savings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09" y="149539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Infinity 060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64217"/>
              </p:ext>
            </p:extLst>
          </p:nvPr>
        </p:nvGraphicFramePr>
        <p:xfrm>
          <a:off x="244300" y="2479140"/>
          <a:ext cx="8584321" cy="553598"/>
        </p:xfrm>
        <a:graphic>
          <a:graphicData uri="http://schemas.openxmlformats.org/drawingml/2006/table">
            <a:tbl>
              <a:tblPr/>
              <a:tblGrid>
                <a:gridCol w="4346750"/>
                <a:gridCol w="2625460"/>
                <a:gridCol w="1612111"/>
              </a:tblGrid>
              <a:tr h="55359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 Watts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134</a:t>
                      </a:r>
                      <a:endParaRPr lang="en-US" sz="2000" b="0" i="0" u="none" strike="noStrike" kern="1200" dirty="0">
                        <a:solidFill>
                          <a:srgbClr val="54586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US" sz="2000" b="0" i="0" u="none" strike="noStrike" dirty="0">
                        <a:solidFill>
                          <a:srgbClr val="545861"/>
                        </a:solidFill>
                        <a:effectLst/>
                        <a:latin typeface="Arial"/>
                      </a:endParaRP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31377" y="6046142"/>
            <a:ext cx="2411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Includes: Door </a:t>
            </a:r>
            <a:r>
              <a:rPr lang="en-US" sz="1200" dirty="0"/>
              <a:t>+ Frame + LED Lights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777993"/>
              </p:ext>
            </p:extLst>
          </p:nvPr>
        </p:nvGraphicFramePr>
        <p:xfrm>
          <a:off x="244300" y="3070838"/>
          <a:ext cx="8584321" cy="553598"/>
        </p:xfrm>
        <a:graphic>
          <a:graphicData uri="http://schemas.openxmlformats.org/drawingml/2006/table">
            <a:tbl>
              <a:tblPr/>
              <a:tblGrid>
                <a:gridCol w="4384850"/>
                <a:gridCol w="2587360"/>
                <a:gridCol w="1612111"/>
              </a:tblGrid>
              <a:tr h="55359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Annual KW-h</a:t>
                      </a:r>
                      <a:endParaRPr lang="en-US" sz="2000" b="0" i="0" u="none" strike="noStrike" kern="1200" dirty="0">
                        <a:solidFill>
                          <a:srgbClr val="54586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1,177</a:t>
                      </a:r>
                      <a:endParaRPr lang="en-US" sz="2000" b="0" i="0" u="none" strike="noStrike" kern="1200" dirty="0">
                        <a:solidFill>
                          <a:srgbClr val="54586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</a:rPr>
                        <a:t>553</a:t>
                      </a:r>
                      <a:endParaRPr lang="en-US" sz="2000" b="0" i="0" u="none" strike="noStrike" dirty="0">
                        <a:solidFill>
                          <a:srgbClr val="545861"/>
                        </a:solidFill>
                        <a:effectLst/>
                        <a:latin typeface="Arial"/>
                      </a:endParaRP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69236"/>
              </p:ext>
            </p:extLst>
          </p:nvPr>
        </p:nvGraphicFramePr>
        <p:xfrm>
          <a:off x="244299" y="3637441"/>
          <a:ext cx="8584321" cy="553598"/>
        </p:xfrm>
        <a:graphic>
          <a:graphicData uri="http://schemas.openxmlformats.org/drawingml/2006/table">
            <a:tbl>
              <a:tblPr/>
              <a:tblGrid>
                <a:gridCol w="4365801"/>
                <a:gridCol w="2606409"/>
                <a:gridCol w="1612111"/>
              </a:tblGrid>
              <a:tr h="55359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Electric rate($/KW-h)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$0.12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45861"/>
                          </a:solidFill>
                          <a:effectLst/>
                          <a:latin typeface="Arial"/>
                        </a:rPr>
                        <a:t>$0.12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78005"/>
              </p:ext>
            </p:extLst>
          </p:nvPr>
        </p:nvGraphicFramePr>
        <p:xfrm>
          <a:off x="244300" y="4161156"/>
          <a:ext cx="8584321" cy="553598"/>
        </p:xfrm>
        <a:graphic>
          <a:graphicData uri="http://schemas.openxmlformats.org/drawingml/2006/table">
            <a:tbl>
              <a:tblPr/>
              <a:tblGrid>
                <a:gridCol w="4403900"/>
                <a:gridCol w="2568310"/>
                <a:gridCol w="1612111"/>
              </a:tblGrid>
              <a:tr h="55359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Annual Operating cost 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$141</a:t>
                      </a:r>
                      <a:endParaRPr lang="en-US" sz="2000" b="0" i="0" u="none" strike="noStrike" kern="1200" dirty="0">
                        <a:solidFill>
                          <a:srgbClr val="54586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45861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US" sz="2000" b="0" i="0" u="none" strike="noStrike" dirty="0">
                        <a:solidFill>
                          <a:srgbClr val="545861"/>
                        </a:solidFill>
                        <a:effectLst/>
                        <a:latin typeface="Arial"/>
                      </a:endParaRP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34991"/>
              </p:ext>
            </p:extLst>
          </p:nvPr>
        </p:nvGraphicFramePr>
        <p:xfrm>
          <a:off x="244300" y="4752854"/>
          <a:ext cx="8584321" cy="553598"/>
        </p:xfrm>
        <a:graphic>
          <a:graphicData uri="http://schemas.openxmlformats.org/drawingml/2006/table">
            <a:tbl>
              <a:tblPr/>
              <a:tblGrid>
                <a:gridCol w="4442000"/>
                <a:gridCol w="2530210"/>
                <a:gridCol w="1612111"/>
              </a:tblGrid>
              <a:tr h="55359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Savings </a:t>
                      </a:r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per Year 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</a:t>
                      </a:r>
                      <a:endParaRPr lang="en-US" sz="2000" b="0" i="0" u="none" strike="noStrike" kern="1200" dirty="0">
                        <a:solidFill>
                          <a:srgbClr val="54586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57623"/>
              </p:ext>
            </p:extLst>
          </p:nvPr>
        </p:nvGraphicFramePr>
        <p:xfrm>
          <a:off x="244300" y="5325502"/>
          <a:ext cx="8584321" cy="553598"/>
        </p:xfrm>
        <a:graphic>
          <a:graphicData uri="http://schemas.openxmlformats.org/drawingml/2006/table">
            <a:tbl>
              <a:tblPr/>
              <a:tblGrid>
                <a:gridCol w="4394375"/>
                <a:gridCol w="2577835"/>
                <a:gridCol w="1612111"/>
              </a:tblGrid>
              <a:tr h="55359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% Savings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54586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solidFill>
                            <a:schemeClr val="bg1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16071" marR="16071" marT="160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0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Door </a:t>
            </a:r>
            <a:r>
              <a:rPr lang="en-US" dirty="0" smtClean="0">
                <a:solidFill>
                  <a:schemeClr val="bg1"/>
                </a:solidFill>
              </a:rPr>
              <a:t>Comparison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309" y="149539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Infinity 060</a:t>
            </a:r>
          </a:p>
        </p:txBody>
      </p:sp>
      <p:pic>
        <p:nvPicPr>
          <p:cNvPr id="2" name="Picture 1" descr="bestChar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12" b="20775"/>
          <a:stretch/>
        </p:blipFill>
        <p:spPr>
          <a:xfrm>
            <a:off x="409574" y="1409700"/>
            <a:ext cx="82962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thony Colors">
      <a:dk1>
        <a:srgbClr val="545861"/>
      </a:dk1>
      <a:lt1>
        <a:sysClr val="window" lastClr="FFFFFF"/>
      </a:lt1>
      <a:dk2>
        <a:srgbClr val="6EBE47"/>
      </a:dk2>
      <a:lt2>
        <a:srgbClr val="008A5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On-screen Show (4:3)</PresentationFormat>
  <Paragraphs>103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Benefits</vt:lpstr>
      <vt:lpstr>Cooler Application</vt:lpstr>
      <vt:lpstr>Infinity 060 at 365 by Wholefoods Market™ </vt:lpstr>
      <vt:lpstr>Visual Differences of Infinity Series</vt:lpstr>
      <vt:lpstr>Standard Features &amp; Applications Aluminum Frame</vt:lpstr>
      <vt:lpstr>Standard Features &amp; Applications Plastic Frame</vt:lpstr>
      <vt:lpstr>Plastic Frame Energy Savings</vt:lpstr>
      <vt:lpstr>Door Comparison 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Anthony PowerPoint Presentation</dc:title>
  <dc:creator/>
  <cp:lastModifiedBy/>
  <cp:revision>171</cp:revision>
  <cp:lastPrinted>2016-06-30T16:50:52Z</cp:lastPrinted>
  <dcterms:created xsi:type="dcterms:W3CDTF">2015-03-18T18:39:14Z</dcterms:created>
  <dcterms:modified xsi:type="dcterms:W3CDTF">2016-07-01T20:43:21Z</dcterms:modified>
</cp:coreProperties>
</file>